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318193ef16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318193ef16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190150f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190150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18193ef16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18193ef16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18193ef16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18193ef16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Precio vs rendimiento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¿Cuál escala nos dice la verdad?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a26b354c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a26b354c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190150f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190150f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190150f2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190150f2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190150f2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190150f2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190150f2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190150f2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3190150f2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3190150f2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318193ef1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318193ef1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318193ef16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318193ef16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a26b354c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a26b354c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a26b354c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a26b354c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a26b354c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a26b354c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18193ef16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18193ef16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18193ef1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18193ef1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318193ef16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318193ef16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18193ef16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18193ef16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a26b354c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5a26b354c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190150f2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190150f2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318193ef1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318193ef1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a26b354c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a26b354c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a26b354c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5a26b354c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5a26b354c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5a26b354c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5a26b354c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5a26b354c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a26b354c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a26b354c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5a26b354c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5a26b354c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5a26b354c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5a26b354c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a26b354c8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a26b354c8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a26b354c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5a26b354c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5a26b354c8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5a26b354c8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18193ef1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318193ef1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a26b354c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5a26b354c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5a26b354c8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5a26b354c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a26b354c8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5a26b354c8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a26b354c8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5a26b354c8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a26b354c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a26b354c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5a26b354c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5a26b354c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18193ef16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18193ef16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5a26b354c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5a26b354c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5a26b354c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5a26b354c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318193ef16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318193ef16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18193ef1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18193ef1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318193ef16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318193ef16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318193ef16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318193ef16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318193ef16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318193ef16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318193ef16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318193ef16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319354db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319354db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5a26b354c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5a26b354c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18193ef1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18193ef1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18193ef1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18193ef1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18193ef16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18193ef1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18193ef1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18193ef1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hyperlink" Target="mailto:cinthia.sanchez@ug.uchile.c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hyperlink" Target="https://www.idvbook.com/index.html%3Fp=231.html" TargetMode="External"/><Relationship Id="rId8" Type="http://schemas.openxmlformats.org/officeDocument/2006/relationships/hyperlink" Target="https://www.idvbook.com/index.html%3Fp=231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lauswilke.com/dataviz/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hyperlink" Target="https://www.idvbook.com/index.html%3Fp=231.html" TargetMode="External"/><Relationship Id="rId6" Type="http://schemas.openxmlformats.org/officeDocument/2006/relationships/hyperlink" Target="https://www.idvbook.com/index.html%3Fp=231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lauswilke.com/dataviz/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lauswilke.com/dataviz/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idvbook.com/index.html%3Fp=61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idvbook.com/index.html%3Fp=61.html" TargetMode="External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lauswilke.com/dataviz/" TargetMode="External"/><Relationship Id="rId4" Type="http://schemas.openxmlformats.org/officeDocument/2006/relationships/hyperlink" Target="https://clauswilke.com/dataviz/" TargetMode="External"/><Relationship Id="rId5" Type="http://schemas.openxmlformats.org/officeDocument/2006/relationships/hyperlink" Target="https://www.idvbook.com/index.html%3Fp=61.html" TargetMode="External"/><Relationship Id="rId6" Type="http://schemas.openxmlformats.org/officeDocument/2006/relationships/hyperlink" Target="https://www.idvbook.com/index.html%3Fp=61.html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5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lauswilke.com/dataviz/" TargetMode="External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lauswilke.com/dataviz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lauswilke.com/dataviz/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idvbook.com/index.html%3Fp=237.html" TargetMode="External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seaborn.pydata.org/generated/seaborn.scatterplot.html" TargetMode="External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idvbook.com/index.html%3Fp=237.html" TargetMode="External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idvbook.com/index.html%3Fp=237.html" TargetMode="External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idvbook.com/index.html%3Fp=237.html" TargetMode="External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1" Type="http://schemas.openxmlformats.org/officeDocument/2006/relationships/hyperlink" Target="https://seaborn.pydata.org/examples/index.html" TargetMode="External"/><Relationship Id="rId10" Type="http://schemas.openxmlformats.org/officeDocument/2006/relationships/hyperlink" Target="https://matplotlib.org/stable/gallery/index.html" TargetMode="External"/><Relationship Id="rId12" Type="http://schemas.openxmlformats.org/officeDocument/2006/relationships/hyperlink" Target="https://plotly.com/graphing-libraries/" TargetMode="External"/><Relationship Id="rId9" Type="http://schemas.openxmlformats.org/officeDocument/2006/relationships/hyperlink" Target="https://www.python.org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5.png"/><Relationship Id="rId8" Type="http://schemas.openxmlformats.org/officeDocument/2006/relationships/hyperlink" Target="https://colab.research.google.com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idvbook.com/index.html%3Fp=237.html" TargetMode="External"/><Relationship Id="rId4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Relationship Id="rId6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colorbrewer2.org/" TargetMode="External"/><Relationship Id="rId4" Type="http://schemas.openxmlformats.org/officeDocument/2006/relationships/hyperlink" Target="https://jfly.uni-koeln.de/color/" TargetMode="External"/><Relationship Id="rId5" Type="http://schemas.openxmlformats.org/officeDocument/2006/relationships/hyperlink" Target="https://matplotlib.org/3.5.0/tutorials/colors/colormaps.html" TargetMode="External"/><Relationship Id="rId6" Type="http://schemas.openxmlformats.org/officeDocument/2006/relationships/hyperlink" Target="https://seaborn.pydata.org/tutorial/color_palettes.html" TargetMode="External"/><Relationship Id="rId7" Type="http://schemas.openxmlformats.org/officeDocument/2006/relationships/hyperlink" Target="https://www.color-blindness.com/coblis-color-blindness-simulator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idvbook.com/index.html%3Fp=237.html" TargetMode="External"/><Relationship Id="rId4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clauswilke.com/dataviz/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clauswilke.com/dataviz/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Relationship Id="rId4" Type="http://schemas.openxmlformats.org/officeDocument/2006/relationships/image" Target="../media/image53.png"/><Relationship Id="rId5" Type="http://schemas.openxmlformats.org/officeDocument/2006/relationships/hyperlink" Target="https://clauswilke.com/dataviz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clauswilke.com/dataviz/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6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www.data-to-viz.com/" TargetMode="External"/><Relationship Id="rId4" Type="http://schemas.openxmlformats.org/officeDocument/2006/relationships/hyperlink" Target="https://datavizcatalogue.com/" TargetMode="External"/><Relationship Id="rId5" Type="http://schemas.openxmlformats.org/officeDocument/2006/relationships/hyperlink" Target="https://datavizproject.com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14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869700" y="2044375"/>
            <a:ext cx="740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Visualización de Datos </a:t>
            </a:r>
            <a:endParaRPr sz="4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288650" y="3207850"/>
            <a:ext cx="65667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Cinthia Sánchez</a:t>
            </a:r>
            <a:endParaRPr sz="2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PhD (c) in Computer Science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Universidad de Chile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cinthia.sanchez@ug.uchile.cl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238" y="1017725"/>
            <a:ext cx="500552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2034300"/>
            <a:ext cx="8520600" cy="11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Trebuchet MS"/>
                <a:ea typeface="Trebuchet MS"/>
                <a:cs typeface="Trebuchet MS"/>
                <a:sym typeface="Trebuchet MS"/>
              </a:rPr>
              <a:t>¿Por qué son importantes </a:t>
            </a:r>
            <a:endParaRPr sz="262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>
                <a:latin typeface="Trebuchet MS"/>
                <a:ea typeface="Trebuchet MS"/>
                <a:cs typeface="Trebuchet MS"/>
                <a:sym typeface="Trebuchet MS"/>
              </a:rPr>
              <a:t>las visualizaciones de datos?</a:t>
            </a:r>
            <a:endParaRPr sz="262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Importancia de la visualización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Explorar y analizar grandes conjuntos de datos.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Describir alguna estructura, patrón o anomalía en los datos.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Comunicar información a las personas de manera eficiente y eficaz.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50" y="3097545"/>
            <a:ext cx="1310600" cy="10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1944050" y="3394450"/>
            <a:ext cx="671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¡Una visualización puede distorsionar la “verdad”!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Las escalas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113" y="1049250"/>
            <a:ext cx="2042296" cy="166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145" y="1069022"/>
            <a:ext cx="2015601" cy="162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125" y="2971649"/>
            <a:ext cx="2064565" cy="166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3800" y="2968039"/>
            <a:ext cx="2064565" cy="167486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Applications.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https://www.idvbook.com/index.html%3Fp=231.html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25"/>
          <p:cNvSpPr txBox="1"/>
          <p:nvPr/>
        </p:nvSpPr>
        <p:spPr>
          <a:xfrm>
            <a:off x="896838" y="2697125"/>
            <a:ext cx="367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(a) Escala uniformemente grande en x e y.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25"/>
          <p:cNvSpPr txBox="1"/>
          <p:nvPr/>
        </p:nvSpPr>
        <p:spPr>
          <a:xfrm>
            <a:off x="4464950" y="26971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(b) Gran escala en y.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1232700" y="45654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(c) Gran escala en x.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4018100" y="4565450"/>
            <a:ext cx="3893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(d) Escala determinada por el rango de valores de x e y.</a:t>
            </a:r>
            <a:endParaRPr sz="1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Otros aspectos a considerar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700" y="1257450"/>
            <a:ext cx="4576300" cy="34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Evaluación crítica de visualizaciones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5422175" y="2453475"/>
            <a:ext cx="32856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latin typeface="Trebuchet MS"/>
                <a:ea typeface="Trebuchet MS"/>
                <a:cs typeface="Trebuchet MS"/>
                <a:sym typeface="Trebuchet MS"/>
              </a:rPr>
              <a:t>Por ejemplo:</a:t>
            </a:r>
            <a:r>
              <a:rPr i="1" lang="en" sz="1600">
                <a:latin typeface="Trebuchet MS"/>
                <a:ea typeface="Trebuchet MS"/>
                <a:cs typeface="Trebuchet MS"/>
                <a:sym typeface="Trebuchet MS"/>
              </a:rPr>
              <a:t> Gráfico de dispersión que en el </a:t>
            </a:r>
            <a:r>
              <a:rPr b="1" i="1" lang="en" sz="1600">
                <a:latin typeface="Trebuchet MS"/>
                <a:ea typeface="Trebuchet MS"/>
                <a:cs typeface="Trebuchet MS"/>
                <a:sym typeface="Trebuchet MS"/>
              </a:rPr>
              <a:t>eje x</a:t>
            </a:r>
            <a:r>
              <a:rPr i="1" lang="en" sz="1600">
                <a:latin typeface="Trebuchet MS"/>
                <a:ea typeface="Trebuchet MS"/>
                <a:cs typeface="Trebuchet MS"/>
                <a:sym typeface="Trebuchet MS"/>
              </a:rPr>
              <a:t> muestra el largo de los pétalos, y en el </a:t>
            </a:r>
            <a:r>
              <a:rPr b="1" i="1" lang="en" sz="1600">
                <a:latin typeface="Trebuchet MS"/>
                <a:ea typeface="Trebuchet MS"/>
                <a:cs typeface="Trebuchet MS"/>
                <a:sym typeface="Trebuchet MS"/>
              </a:rPr>
              <a:t>eje y</a:t>
            </a:r>
            <a:r>
              <a:rPr i="1" lang="en" sz="1600">
                <a:latin typeface="Trebuchet MS"/>
                <a:ea typeface="Trebuchet MS"/>
                <a:cs typeface="Trebuchet MS"/>
                <a:sym typeface="Trebuchet MS"/>
              </a:rPr>
              <a:t> muestra el ancho de los pétalos de distintas especies de flores, las cuales se representan por colores.</a:t>
            </a:r>
            <a:endParaRPr i="1"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75" y="1989300"/>
            <a:ext cx="4235778" cy="30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292950" y="1151088"/>
            <a:ext cx="8558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Para cada visualización vamos a explicar el ‘mapeo visual’, es decir, qué atributos gráficos se usan para mapear qué variable.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Evaluación crítica de visualizaciones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https://twitter.com/reina_sabah/status/1291509085855260672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412" y="1170125"/>
            <a:ext cx="3513174" cy="35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Evaluación crítica de visualizaciones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99" y="1446475"/>
            <a:ext cx="3868524" cy="31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 rotWithShape="1">
          <a:blip r:embed="rId4">
            <a:alphaModFix/>
          </a:blip>
          <a:srcRect b="0" l="52758" r="0" t="0"/>
          <a:stretch/>
        </p:blipFill>
        <p:spPr>
          <a:xfrm>
            <a:off x="5127597" y="1252975"/>
            <a:ext cx="3513624" cy="35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Applications.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https://www.idvbook.com/index.htm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Evaluación crítica de visualizaciones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2" name="Google Shape;182;p30"/>
          <p:cNvSpPr txBox="1"/>
          <p:nvPr/>
        </p:nvSpPr>
        <p:spPr>
          <a:xfrm>
            <a:off x="395075" y="1990325"/>
            <a:ext cx="3299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Figura compuesta 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Fisiología y composición corporal de los atletas masculinos y femeninos.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RBC = Recuento de glóbulos rojo.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WBC = Recuento de glóbulos blancos.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175" y="1076425"/>
            <a:ext cx="4935298" cy="3700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30"/>
          <p:cNvGrpSpPr/>
          <p:nvPr/>
        </p:nvGrpSpPr>
        <p:grpSpPr>
          <a:xfrm>
            <a:off x="8330625" y="1003225"/>
            <a:ext cx="438000" cy="3893600"/>
            <a:chOff x="8559225" y="1003225"/>
            <a:chExt cx="438000" cy="3893600"/>
          </a:xfrm>
        </p:grpSpPr>
        <p:sp>
          <p:nvSpPr>
            <p:cNvPr id="185" name="Google Shape;185;p30"/>
            <p:cNvSpPr/>
            <p:nvPr/>
          </p:nvSpPr>
          <p:spPr>
            <a:xfrm>
              <a:off x="8837900" y="1043025"/>
              <a:ext cx="159300" cy="3853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8559225" y="1003225"/>
              <a:ext cx="438000" cy="307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Evaluación crítica de visualizaciones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395075" y="1990325"/>
            <a:ext cx="32994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Figura compuesta 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Fisiología y composición corporal de los atletas masculinos y femeninos.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RBC = Recuento de glóbulos rojo.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WBC = Recuento de glóbulos blancos.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225" y="1063525"/>
            <a:ext cx="4956048" cy="372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Objetivos de la sesión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Aplicar correctamente </a:t>
            </a: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 visuales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de modo que sus visualizaciones sean verídicas y efectivas.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Familiarizarse con las distintas </a:t>
            </a: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de datos y saber cuándo utilizarlas.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Crear </a:t>
            </a: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visualizaciones (estáticas e interactivas)</a:t>
            </a: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en Python. 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Proceso de visualización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25" y="1336300"/>
            <a:ext cx="8839200" cy="312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Contenidos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b="1"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 visuales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¡Manos al código!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Percepción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Sensación interior que resulta de una impresión material producida en los sentidos corporales (RAE).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Proceso de reconocer (ser consciente de), organizar (reunir y almacenar) e interpretar (vincular al conocimiento) la información sensorial.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Proceso por el que interpretamos el mundo que nos rodea, formando una representación mental del entorno.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35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https://en.wikipedia.org/wiki/List_of_optical_illusions#/media/File:Hering_illusion.svg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311700" y="23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 ilusión de Hering (1861)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100" y="1170125"/>
            <a:ext cx="2196905" cy="35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36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https://en.wikipedia.org/wiki/List_of_optical_illusions#/media/File:Mond-vergleich.svg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311700" y="2371650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 ilusión de Ebbinghaus, o círculos de Titchener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575" y="1282738"/>
            <a:ext cx="4590400" cy="28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https://en.wikipedia.org/wiki/List_of_optical_illusions#/media/File:Grid_illusion.svg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311700" y="237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Ilusión de cuadrícula centelleante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100" y="1170125"/>
            <a:ext cx="3513174" cy="351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https://www.idvbook.com/index.html%3Fp=61.html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Estas ilusiones se deben a la estructura de nuestro sistema perceptivo y a las suposiciones que hace sobre una imagen/escena.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 crítico considerar las capacidades y limitaciones de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sistema visual humano.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se debe asignar una variable a un atributo gráfico que los humanos tienen una capacidad limitada para controlar o cuantificar. Por ejemplo, texturas.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¡Si estamos presentando una conclusión, no queremos ambigüedades!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https://www.idvbook.com/index.html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1152475"/>
            <a:ext cx="85206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Procesamiento perceptivo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1" name="Google Shape;251;p39"/>
          <p:cNvPicPr preferRelativeResize="0"/>
          <p:nvPr/>
        </p:nvPicPr>
        <p:blipFill rotWithShape="1">
          <a:blip r:embed="rId4">
            <a:alphaModFix/>
          </a:blip>
          <a:srcRect b="0" l="5433" r="8729" t="0"/>
          <a:stretch/>
        </p:blipFill>
        <p:spPr>
          <a:xfrm>
            <a:off x="1248875" y="1909375"/>
            <a:ext cx="6646252" cy="278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7" name="Google Shape;257;p40"/>
          <p:cNvSpPr txBox="1"/>
          <p:nvPr/>
        </p:nvSpPr>
        <p:spPr>
          <a:xfrm>
            <a:off x="328200" y="1725175"/>
            <a:ext cx="84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Características visuales preattentive: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Color, textura, forma, longitud, anchura, tamaño, entre otras.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40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Preattentive processing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25" y="2419350"/>
            <a:ext cx="3308475" cy="22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825" y="2419350"/>
            <a:ext cx="3308475" cy="22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6" name="Google Shape;266;p41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Ejemplo (Teoría de la similitud)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41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Imágenes de la aplicación Peak – Brain games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50" y="2246904"/>
            <a:ext cx="1284307" cy="1466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530" y="1648950"/>
            <a:ext cx="1503338" cy="318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483" y="1648948"/>
            <a:ext cx="1497798" cy="318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4887" y="1648943"/>
            <a:ext cx="1509088" cy="318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Referencias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45250"/>
            <a:ext cx="638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Wilke, C. O. (2019).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Fundamentals of Data Visualization: A Primer on Making Informative and Compelling Figures.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O'Reilly Media.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M. O., Grinstein, G., &amp; Keim, D. (2010).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Interactive Data Visualization: Foundations, Techniques, and Applications.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AK Peters/CRC Press.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2013" y="953425"/>
            <a:ext cx="1450062" cy="1893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3463" y="2965975"/>
            <a:ext cx="1567175" cy="189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Contenidos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b="1"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 visuales</a:t>
            </a:r>
            <a:endParaRPr b="1"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¡Manos al código!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43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Permiten codificar información.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Especificar qué valores de datos corresponden a qué variables visuales (posición, forma, color, …)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Definir un mapeo único entre datos y la variable visual.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400" y="3100425"/>
            <a:ext cx="4907200" cy="14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 (2010) destacan ocho variables visuales: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Trebuchet MS"/>
              <a:buAutoNum type="arabicPeriod"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Posición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Trebuchet MS"/>
              <a:buAutoNum type="arabicPeriod"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Marca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Trebuchet MS"/>
              <a:buAutoNum type="arabicPeriod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Tamaño (longitud, área/volumen);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Trebuchet MS"/>
              <a:buAutoNum type="arabicPeriod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Brillo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Trebuchet MS"/>
              <a:buAutoNum type="arabicPeriod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Color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Trebuchet MS"/>
              <a:buAutoNum type="arabicPeriod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Orientación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Trebuchet MS"/>
              <a:buAutoNum type="arabicPeriod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Textura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90000"/>
              <a:buFont typeface="Trebuchet MS"/>
              <a:buAutoNum type="arabicPeriod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Movimiento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Posición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311700" y="1085850"/>
            <a:ext cx="419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Coordenadas cartesianas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163" y="1857325"/>
            <a:ext cx="4167210" cy="25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375" y="1857324"/>
            <a:ext cx="3566875" cy="2571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45"/>
          <p:cNvCxnSpPr>
            <a:stCxn id="300" idx="3"/>
            <a:endCxn id="299" idx="1"/>
          </p:cNvCxnSpPr>
          <p:nvPr/>
        </p:nvCxnSpPr>
        <p:spPr>
          <a:xfrm>
            <a:off x="3945250" y="3143300"/>
            <a:ext cx="76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Posición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311700" y="1085850"/>
            <a:ext cx="419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Coordenadas polares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9" name="Google Shape;309;p46"/>
          <p:cNvPicPr preferRelativeResize="0"/>
          <p:nvPr/>
        </p:nvPicPr>
        <p:blipFill rotWithShape="1">
          <a:blip r:embed="rId4">
            <a:alphaModFix/>
          </a:blip>
          <a:srcRect b="0" l="5447" r="4954" t="0"/>
          <a:stretch/>
        </p:blipFill>
        <p:spPr>
          <a:xfrm>
            <a:off x="5355514" y="1934600"/>
            <a:ext cx="3532510" cy="24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934588"/>
            <a:ext cx="4870200" cy="243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Marcas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https://www.idvbook.com/index.html%3Fp=237.html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311700" y="1085850"/>
            <a:ext cx="83643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Son primitivas gráficas que representan datos (normalmente categóricos nominales). Cualquier objeto gráfico puede usarse como marca (ejemplo, símbolos, letras, palabras).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850" y="2389650"/>
            <a:ext cx="4269993" cy="21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Marcas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https://seaborn.pydata.org/generated/seaborn.scatterplot.html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5" name="Google Shape;3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6334" y="1463025"/>
            <a:ext cx="4371329" cy="33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Tamaño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1" name="Google Shape;331;p49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Applications, 2nd Edition.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https://www.idvbook.com/index.html%3Fp=237.html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2" name="Google Shape;332;p49"/>
          <p:cNvSpPr txBox="1"/>
          <p:nvPr/>
        </p:nvSpPr>
        <p:spPr>
          <a:xfrm>
            <a:off x="311700" y="1085850"/>
            <a:ext cx="85206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Las dos variables visuales anteriores, posición y marcas, son necesarias para definir una visualización. Las variables visuales restantes son las </a:t>
            </a:r>
            <a:r>
              <a:rPr b="1"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propiedades gráficas de las marcas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El tamaño determina cuán pequeña o grande se dibujará una marca.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Tamaño: Longitud, área y volumen.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El tamaño codifica variables de datos continuos y de intervalo.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173" y="3394975"/>
            <a:ext cx="4399375" cy="13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Brillo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50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https://www.idvbook.com/index.html%3Fp=237.html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50"/>
          <p:cNvSpPr txBox="1"/>
          <p:nvPr/>
        </p:nvSpPr>
        <p:spPr>
          <a:xfrm>
            <a:off x="311700" y="1085850"/>
            <a:ext cx="83643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El brillo es la segunda variable visual utilizada para modificar marcas.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Visualmente se percibe como escala ordenada, por lo que permite codificar valores ordinales. Más brillo = más iluminado, menos brillo = más oscuro.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738" y="3145076"/>
            <a:ext cx="6412225" cy="11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Orientación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7" name="Google Shape;347;p51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Applications, 2nd Edition.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https://www.idvbook.com/index.html%3Fp=237.html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8" name="Google Shape;348;p51"/>
          <p:cNvSpPr txBox="1"/>
          <p:nvPr/>
        </p:nvSpPr>
        <p:spPr>
          <a:xfrm>
            <a:off x="311700" y="1085850"/>
            <a:ext cx="83643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La orientación o dirección describe cómo gira una marca en relación con una variable de datos.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• No puede utilizarse con todas las marcas; por ejemplo, un círculo tiene el mismo aspecto bajo cualquier rotación.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725" y="3406325"/>
            <a:ext cx="3546250" cy="7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Herramientas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25" y="1430175"/>
            <a:ext cx="923325" cy="54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16" y="2030342"/>
            <a:ext cx="1901209" cy="541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900" y="3305350"/>
            <a:ext cx="2014450" cy="37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3007" y="3752393"/>
            <a:ext cx="1848241" cy="49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53011" y="4354819"/>
            <a:ext cx="1391760" cy="41130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583100" y="1430175"/>
            <a:ext cx="52953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https://colab.research.google.com/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https://www.python.org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https://matplotlib.org/stable/gallery/index.html</a:t>
            </a:r>
            <a:endParaRPr sz="1500" u="sng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11"/>
              </a:rPr>
              <a:t>https://seaborn.pydata.org/examples/index.html</a:t>
            </a:r>
            <a:endParaRPr sz="1500" u="sng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12"/>
              </a:rPr>
              <a:t>https://plotly.com/graphing-libraries/</a:t>
            </a:r>
            <a:r>
              <a:rPr lang="en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 u="sng">
              <a:solidFill>
                <a:schemeClr val="hlink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</a:t>
            </a: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Textura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52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https://www.idvbook.com/index.html%3Fp=237.html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6" name="Google Shape;356;p52"/>
          <p:cNvSpPr txBox="1"/>
          <p:nvPr/>
        </p:nvSpPr>
        <p:spPr>
          <a:xfrm>
            <a:off x="311700" y="1085850"/>
            <a:ext cx="83643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Puede considerarse una combinación de muchas variables visuales, como marcas, colores, orientación.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Permite codificar variables categóricas.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513" y="2941700"/>
            <a:ext cx="6316974" cy="14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Color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3" name="Google Shape;363;p53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https://clauswilke.com/dataviz/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53"/>
          <p:cNvSpPr txBox="1"/>
          <p:nvPr/>
        </p:nvSpPr>
        <p:spPr>
          <a:xfrm>
            <a:off x="311700" y="1085850"/>
            <a:ext cx="836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Tres casos de uso fundamentales en las visualizaciones de datos: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5" name="Google Shape;3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87" y="2463135"/>
            <a:ext cx="2293625" cy="96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3"/>
          <p:cNvSpPr txBox="1"/>
          <p:nvPr/>
        </p:nvSpPr>
        <p:spPr>
          <a:xfrm>
            <a:off x="311688" y="1698288"/>
            <a:ext cx="2481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Para distinguir grupos nominales</a:t>
            </a:r>
            <a:endParaRPr i="1"/>
          </a:p>
        </p:txBody>
      </p:sp>
      <p:sp>
        <p:nvSpPr>
          <p:cNvPr id="367" name="Google Shape;367;p53"/>
          <p:cNvSpPr txBox="1"/>
          <p:nvPr/>
        </p:nvSpPr>
        <p:spPr>
          <a:xfrm>
            <a:off x="2993850" y="169830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Para representar valores</a:t>
            </a: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ordinales</a:t>
            </a:r>
            <a:endParaRPr i="1"/>
          </a:p>
        </p:txBody>
      </p:sp>
      <p:sp>
        <p:nvSpPr>
          <p:cNvPr id="368" name="Google Shape;368;p53"/>
          <p:cNvSpPr txBox="1"/>
          <p:nvPr/>
        </p:nvSpPr>
        <p:spPr>
          <a:xfrm>
            <a:off x="6084600" y="1698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Para resaltar</a:t>
            </a:r>
            <a:endParaRPr i="1"/>
          </a:p>
        </p:txBody>
      </p:sp>
      <p:pic>
        <p:nvPicPr>
          <p:cNvPr id="369" name="Google Shape;369;p53"/>
          <p:cNvPicPr preferRelativeResize="0"/>
          <p:nvPr/>
        </p:nvPicPr>
        <p:blipFill rotWithShape="1">
          <a:blip r:embed="rId4">
            <a:alphaModFix/>
          </a:blip>
          <a:srcRect b="33404" l="0" r="0" t="0"/>
          <a:stretch/>
        </p:blipFill>
        <p:spPr>
          <a:xfrm>
            <a:off x="3250936" y="2463150"/>
            <a:ext cx="2485836" cy="6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3"/>
          <p:cNvSpPr txBox="1"/>
          <p:nvPr/>
        </p:nvSpPr>
        <p:spPr>
          <a:xfrm>
            <a:off x="3250925" y="3091500"/>
            <a:ext cx="255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¡no representar con colores del arcoíris!</a:t>
            </a:r>
            <a:endParaRPr sz="1000">
              <a:solidFill>
                <a:srgbClr val="FF0000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1" name="Google Shape;3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925" y="3610761"/>
            <a:ext cx="2485849" cy="104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7788" y="2478600"/>
            <a:ext cx="2293625" cy="963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Color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8" name="Google Shape;378;p54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https://clauswilke.com/dataviz/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9" name="Google Shape;379;p54"/>
          <p:cNvSpPr txBox="1"/>
          <p:nvPr/>
        </p:nvSpPr>
        <p:spPr>
          <a:xfrm>
            <a:off x="311700" y="1085850"/>
            <a:ext cx="836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Considerar el uso de paletas de color amigables para personas daltónicas, y la codificación redundante de variables.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0" name="Google Shape;38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05625"/>
            <a:ext cx="3387324" cy="20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250" y="1927450"/>
            <a:ext cx="4314761" cy="284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Color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7" name="Google Shape;387;p55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https://clauswilke.com/dataviz/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8" name="Google Shape;388;p55"/>
          <p:cNvSpPr txBox="1"/>
          <p:nvPr/>
        </p:nvSpPr>
        <p:spPr>
          <a:xfrm>
            <a:off x="311700" y="1085850"/>
            <a:ext cx="836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Considerar el uso de paletas de color amigables para personas daltónicas, y la codificación redundante de variables.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78537"/>
            <a:ext cx="3475071" cy="214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249" y="1866150"/>
            <a:ext cx="4349751" cy="28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¡Ejercicio!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6" name="Google Shape;396;p56"/>
          <p:cNvSpPr txBox="1"/>
          <p:nvPr/>
        </p:nvSpPr>
        <p:spPr>
          <a:xfrm>
            <a:off x="311700" y="1085850"/>
            <a:ext cx="8364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Seleccione la paleta de colores que considere más adecuada para los siguientes atributos: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7" name="Google Shape;397;p56"/>
          <p:cNvSpPr txBox="1"/>
          <p:nvPr/>
        </p:nvSpPr>
        <p:spPr>
          <a:xfrm>
            <a:off x="311700" y="2058100"/>
            <a:ext cx="4414500" cy="28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Atributos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AutoNum type="alphaL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Regiones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: {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África, Europa, América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}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AutoNum type="alphaL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Correlación: Valores entre -1 y 1, donde -1=correlación negativa, 0=sin correlación, 1=correlación positiva.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AutoNum type="alphaL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Nivel de satisfacción: {Muy insatisfecho, Insatisfecho, Neutral, Satisfecho, Muy satisfecho}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8" name="Google Shape;398;p56"/>
          <p:cNvSpPr txBox="1"/>
          <p:nvPr/>
        </p:nvSpPr>
        <p:spPr>
          <a:xfrm>
            <a:off x="5497825" y="2058100"/>
            <a:ext cx="3569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Paletas de colores (desordenadas)</a:t>
            </a:r>
            <a:endParaRPr/>
          </a:p>
        </p:txBody>
      </p:sp>
      <p:pic>
        <p:nvPicPr>
          <p:cNvPr id="399" name="Google Shape;3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250" y="2489200"/>
            <a:ext cx="3330846" cy="23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Variables visuales: Color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5" name="Google Shape;405;p57"/>
          <p:cNvSpPr txBox="1"/>
          <p:nvPr/>
        </p:nvSpPr>
        <p:spPr>
          <a:xfrm>
            <a:off x="440050" y="1251575"/>
            <a:ext cx="8235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Uso de colores: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http://colorbrewer2.org/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https://jfly.uni-koeln.de/color/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https://matplotlib.org/3.5.0/tutorials/colors/colormaps.html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https://seaborn.pydata.org/tutorial/color_palettes.html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imulador de daltonismo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ttps://www.color-blindness.com/coblis-color-blindness-simulator/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Métricas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1" name="Google Shape;411;p58"/>
          <p:cNvSpPr txBox="1"/>
          <p:nvPr/>
        </p:nvSpPr>
        <p:spPr>
          <a:xfrm>
            <a:off x="311700" y="1085850"/>
            <a:ext cx="8364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¿Cuántas longitudes, orientaciones de líneas, colores distintos puede percibir el ser humano con precisión? ¿Cómo combinamos primitivas para reconocer fenómenos complejos?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2" name="Google Shape;412;p58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Ward, Grinstein, &amp; Keim. Interactive Data Visualization: Foundations, Techniques, and Applications.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https://www.idvbook.com/index.html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3" name="Google Shape;413;p58"/>
          <p:cNvSpPr txBox="1"/>
          <p:nvPr/>
        </p:nvSpPr>
        <p:spPr>
          <a:xfrm>
            <a:off x="311700" y="2110850"/>
            <a:ext cx="8364300" cy="14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Discernimiento absoluto:</a:t>
            </a:r>
            <a:endParaRPr b="1" sz="1600"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Máximo 6 o 7 niveles del valor de un dato con precisión.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Combinar diferentes estímulos permite aumentar la cantidad de información comunicada de 8 a 10 niveles.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4" name="Google Shape;41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375" y="3617225"/>
            <a:ext cx="2701501" cy="12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8"/>
          <p:cNvSpPr txBox="1"/>
          <p:nvPr/>
        </p:nvSpPr>
        <p:spPr>
          <a:xfrm>
            <a:off x="311700" y="3572850"/>
            <a:ext cx="59703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Discernimiento relativo:</a:t>
            </a:r>
            <a:endParaRPr b="1" sz="1600"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Nuestra capacidad de d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iscernimiento relativo (detección) es más potente que la de juicio absoluto (medición).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Contenidos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1" name="Google Shape;42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 visuales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endParaRPr b="1"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¡Manos al código!</a:t>
            </a:r>
            <a:endParaRPr b="1"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Google Shape;427;p60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https://onlinestatbook.com/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8" name="Google Shape;428;p60"/>
          <p:cNvSpPr txBox="1"/>
          <p:nvPr>
            <p:ph idx="1" type="body"/>
          </p:nvPr>
        </p:nvSpPr>
        <p:spPr>
          <a:xfrm>
            <a:off x="311700" y="1152475"/>
            <a:ext cx="85206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Estadística descriptiva</a:t>
            </a:r>
            <a:endParaRPr b="1"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Resumir y describir los datos de manera cuantitativa. Es muy frecuente el uso de tablas y gráficos. Entre los gráficos tenemos: 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-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Dispersión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-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Barras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-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Líneas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-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Histogramas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-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Caja y bigotes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Entre las medidas descriptivas están las de </a:t>
            </a:r>
            <a:r>
              <a:rPr b="1"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tendencia central</a:t>
            </a: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medidas de </a:t>
            </a:r>
            <a:r>
              <a:rPr b="1"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dispersión o variabilidad</a:t>
            </a: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medidas de </a:t>
            </a:r>
            <a:r>
              <a:rPr b="1"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posición</a:t>
            </a: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4" name="Google Shape;434;p61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https://seaborn.pydata.org/examples/index.html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5" name="Google Shape;435;p61"/>
          <p:cNvSpPr txBox="1"/>
          <p:nvPr>
            <p:ph idx="1" type="body"/>
          </p:nvPr>
        </p:nvSpPr>
        <p:spPr>
          <a:xfrm>
            <a:off x="311700" y="1152475"/>
            <a:ext cx="8520600" cy="3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Existen numerosos tipos de gráficos. 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La 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elección de estos está sujeta a la tarea/propósito de visualización y a los tipos de datos.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6" name="Google Shape;4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50" y="1985451"/>
            <a:ext cx="8364299" cy="285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Contenidos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 visuales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¡</a:t>
            </a:r>
            <a:r>
              <a:rPr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Manos al código</a:t>
            </a:r>
            <a:r>
              <a:rPr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Visualizaciones según el propósito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3" name="Google Shape;443;p62"/>
          <p:cNvSpPr txBox="1"/>
          <p:nvPr>
            <p:ph idx="1" type="body"/>
          </p:nvPr>
        </p:nvSpPr>
        <p:spPr>
          <a:xfrm>
            <a:off x="311700" y="1152475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Cantidades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4" name="Google Shape;444;p62"/>
          <p:cNvSpPr txBox="1"/>
          <p:nvPr>
            <p:ph idx="1" type="body"/>
          </p:nvPr>
        </p:nvSpPr>
        <p:spPr>
          <a:xfrm>
            <a:off x="311700" y="2956425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dos o más categorías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45" name="Google Shape;445;p62"/>
          <p:cNvPicPr preferRelativeResize="0"/>
          <p:nvPr/>
        </p:nvPicPr>
        <p:blipFill rotWithShape="1">
          <a:blip r:embed="rId4">
            <a:alphaModFix/>
          </a:blip>
          <a:srcRect b="0" l="25633" r="25550" t="0"/>
          <a:stretch/>
        </p:blipFill>
        <p:spPr>
          <a:xfrm>
            <a:off x="385450" y="1584825"/>
            <a:ext cx="2688336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2"/>
          <p:cNvPicPr preferRelativeResize="0"/>
          <p:nvPr/>
        </p:nvPicPr>
        <p:blipFill rotWithShape="1">
          <a:blip r:embed="rId5">
            <a:alphaModFix/>
          </a:blip>
          <a:srcRect b="50362" l="25511" r="50489" t="0"/>
          <a:stretch/>
        </p:blipFill>
        <p:spPr>
          <a:xfrm>
            <a:off x="385449" y="3352725"/>
            <a:ext cx="132777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2"/>
          <p:cNvPicPr preferRelativeResize="0"/>
          <p:nvPr/>
        </p:nvPicPr>
        <p:blipFill rotWithShape="1">
          <a:blip r:embed="rId5">
            <a:alphaModFix/>
          </a:blip>
          <a:srcRect b="50362" l="75434" r="0" t="0"/>
          <a:stretch/>
        </p:blipFill>
        <p:spPr>
          <a:xfrm>
            <a:off x="1810882" y="3352725"/>
            <a:ext cx="1359089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2"/>
          <p:cNvPicPr preferRelativeResize="0"/>
          <p:nvPr/>
        </p:nvPicPr>
        <p:blipFill rotWithShape="1">
          <a:blip r:embed="rId5">
            <a:alphaModFix/>
          </a:blip>
          <a:srcRect b="0" l="0" r="75778" t="51855"/>
          <a:stretch/>
        </p:blipFill>
        <p:spPr>
          <a:xfrm>
            <a:off x="3169972" y="3352729"/>
            <a:ext cx="1369464" cy="1371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Visualizaciones según el propósito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Google Shape;455;p63"/>
          <p:cNvSpPr txBox="1"/>
          <p:nvPr>
            <p:ph idx="1" type="body"/>
          </p:nvPr>
        </p:nvSpPr>
        <p:spPr>
          <a:xfrm>
            <a:off x="311700" y="1152475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Proporciones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Google Shape;456;p63"/>
          <p:cNvSpPr txBox="1"/>
          <p:nvPr>
            <p:ph idx="1" type="body"/>
          </p:nvPr>
        </p:nvSpPr>
        <p:spPr>
          <a:xfrm>
            <a:off x="311700" y="2956425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múltiples conjuntos de proporciones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7" name="Google Shape;457;p63"/>
          <p:cNvPicPr preferRelativeResize="0"/>
          <p:nvPr/>
        </p:nvPicPr>
        <p:blipFill rotWithShape="1">
          <a:blip r:embed="rId4">
            <a:alphaModFix/>
          </a:blip>
          <a:srcRect b="0" l="0" r="50042" t="0"/>
          <a:stretch/>
        </p:blipFill>
        <p:spPr>
          <a:xfrm>
            <a:off x="311700" y="1565325"/>
            <a:ext cx="2930951" cy="14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3"/>
          <p:cNvSpPr/>
          <p:nvPr/>
        </p:nvSpPr>
        <p:spPr>
          <a:xfrm>
            <a:off x="385438" y="1611050"/>
            <a:ext cx="1327800" cy="137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3"/>
          <p:cNvPicPr preferRelativeResize="0"/>
          <p:nvPr/>
        </p:nvPicPr>
        <p:blipFill rotWithShape="1">
          <a:blip r:embed="rId4">
            <a:alphaModFix/>
          </a:blip>
          <a:srcRect b="0" l="74805" r="0" t="0"/>
          <a:stretch/>
        </p:blipFill>
        <p:spPr>
          <a:xfrm>
            <a:off x="3294793" y="1565325"/>
            <a:ext cx="1478127" cy="14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72651"/>
            <a:ext cx="5866790" cy="146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Visualizaciones según el propósito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6" name="Google Shape;466;p64"/>
          <p:cNvSpPr txBox="1"/>
          <p:nvPr>
            <p:ph idx="1" type="body"/>
          </p:nvPr>
        </p:nvSpPr>
        <p:spPr>
          <a:xfrm>
            <a:off x="311700" y="1152475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Relaciones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64"/>
          <p:cNvSpPr txBox="1"/>
          <p:nvPr>
            <p:ph idx="1" type="body"/>
          </p:nvPr>
        </p:nvSpPr>
        <p:spPr>
          <a:xfrm>
            <a:off x="311700" y="2956425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un gran número de puntos (coeficientes de correlación)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8" name="Google Shape;4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3826"/>
            <a:ext cx="5881422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28926"/>
            <a:ext cx="5881422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4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Visualizaciones según el propósito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6" name="Google Shape;476;p65"/>
          <p:cNvSpPr txBox="1"/>
          <p:nvPr>
            <p:ph idx="1" type="body"/>
          </p:nvPr>
        </p:nvSpPr>
        <p:spPr>
          <a:xfrm>
            <a:off x="311700" y="1152475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Distribuciones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7" name="Google Shape;477;p65"/>
          <p:cNvSpPr txBox="1"/>
          <p:nvPr>
            <p:ph idx="1" type="body"/>
          </p:nvPr>
        </p:nvSpPr>
        <p:spPr>
          <a:xfrm>
            <a:off x="311700" y="2956425"/>
            <a:ext cx="85206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 múltiples conjuntos de distribuciones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65"/>
          <p:cNvSpPr txBox="1"/>
          <p:nvPr/>
        </p:nvSpPr>
        <p:spPr>
          <a:xfrm>
            <a:off x="311700" y="4835700"/>
            <a:ext cx="83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Wilke (2019). Fundamentals of Data Visualization: A Primer on Making Informative and Compelling Figures.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https://clauswilke.com/dataviz/</a:t>
            </a:r>
            <a:r>
              <a:rPr lang="en" sz="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9" name="Google Shape;47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68726"/>
            <a:ext cx="5307264" cy="132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5"/>
          <p:cNvPicPr preferRelativeResize="0"/>
          <p:nvPr/>
        </p:nvPicPr>
        <p:blipFill rotWithShape="1">
          <a:blip r:embed="rId5">
            <a:alphaModFix/>
          </a:blip>
          <a:srcRect b="50634" l="0" r="0" t="0"/>
          <a:stretch/>
        </p:blipFill>
        <p:spPr>
          <a:xfrm>
            <a:off x="311700" y="3495809"/>
            <a:ext cx="4839788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5"/>
          <p:cNvPicPr preferRelativeResize="0"/>
          <p:nvPr/>
        </p:nvPicPr>
        <p:blipFill rotWithShape="1">
          <a:blip r:embed="rId5">
            <a:alphaModFix/>
          </a:blip>
          <a:srcRect b="0" l="0" r="25678" t="50925"/>
          <a:stretch/>
        </p:blipFill>
        <p:spPr>
          <a:xfrm>
            <a:off x="5168065" y="3495812"/>
            <a:ext cx="3634086" cy="118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7" name="Google Shape;487;p6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Sitios recomendados: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https://www.data-to-viz.com/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https://datavizcatalogue.com/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https://datavizproject.com/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Contenidos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Google Shape;493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 visuales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¡Manos al código!</a:t>
            </a:r>
            <a:endParaRPr b="1"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Contenidos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rebuchet MS"/>
              <a:buChar char="●"/>
            </a:pPr>
            <a:r>
              <a:rPr b="1" lang="en" sz="2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b="1" sz="2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Percepción y procesamiento de información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Variables visuales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Técnicas de visualización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Trebuchet MS"/>
              <a:buChar char="●"/>
            </a:pPr>
            <a:r>
              <a:rPr lang="en" sz="22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¡Manos al código!</a:t>
            </a:r>
            <a:endParaRPr sz="2200">
              <a:solidFill>
                <a:srgbClr val="B7B7B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Comunicación de información mediante representaciones gráficas.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Convierte los valores de los datos en características cuantificables. 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Puede ser procesada más rápido que una página comparable de palabras.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360600" y="3486175"/>
            <a:ext cx="84228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ARTE+CIENCIA</a:t>
            </a:r>
            <a:endParaRPr b="1"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Debe ser clara, estéticamente agradable y convincente.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488" y="1134000"/>
            <a:ext cx="605302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¿Qué es visualización?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10872" r="2216" t="11465"/>
          <a:stretch/>
        </p:blipFill>
        <p:spPr>
          <a:xfrm>
            <a:off x="2504775" y="1206075"/>
            <a:ext cx="4134475" cy="3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